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0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24.08.2016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brahimozby.blogspot.com.tr/2008/10/stored-procedure-kullanarak-kayt-eklem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852656"/>
          </a:xfrm>
        </p:spPr>
        <p:txBody>
          <a:bodyPr/>
          <a:lstStyle/>
          <a:p>
            <a:r>
              <a:rPr lang="tr-TR" b="1" dirty="0" smtClean="0"/>
              <a:t>Öğretim Görevlisi </a:t>
            </a:r>
            <a:br>
              <a:rPr lang="tr-TR" b="1" dirty="0" smtClean="0"/>
            </a:br>
            <a:r>
              <a:rPr lang="tr-TR" b="1" dirty="0" smtClean="0"/>
              <a:t>Alper Talha Karadeniz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Veri Tabanı 2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CREATE PROCEDURE [</a:t>
            </a:r>
            <a:r>
              <a:rPr lang="tr-TR" b="1" i="1" dirty="0" err="1" smtClean="0">
                <a:solidFill>
                  <a:schemeClr val="bg1"/>
                </a:solidFill>
              </a:rPr>
              <a:t>Delete</a:t>
            </a:r>
            <a:r>
              <a:rPr lang="tr-TR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err="1" smtClean="0">
                <a:solidFill>
                  <a:schemeClr val="bg1"/>
                </a:solidFill>
              </a:rPr>
              <a:t>Category</a:t>
            </a:r>
            <a:r>
              <a:rPr lang="tr-TR" b="1" i="1" dirty="0" smtClean="0">
                <a:solidFill>
                  <a:schemeClr val="bg1"/>
                </a:solidFill>
              </a:rPr>
              <a:t>]</a:t>
            </a:r>
          </a:p>
          <a:p>
            <a:pPr lvl="1"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@</a:t>
            </a:r>
            <a:r>
              <a:rPr lang="tr-TR" b="1" i="1" dirty="0" err="1" smtClean="0">
                <a:solidFill>
                  <a:schemeClr val="bg1"/>
                </a:solidFill>
              </a:rPr>
              <a:t>kid</a:t>
            </a:r>
            <a:r>
              <a:rPr lang="tr-TR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err="1" smtClean="0">
                <a:solidFill>
                  <a:schemeClr val="bg1"/>
                </a:solidFill>
              </a:rPr>
              <a:t>int</a:t>
            </a:r>
            <a:endParaRPr lang="tr-TR" b="1" i="1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AS</a:t>
            </a:r>
          </a:p>
          <a:p>
            <a:pPr lvl="1"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DELETE FROM </a:t>
            </a:r>
            <a:r>
              <a:rPr lang="tr-TR" b="1" i="1" dirty="0" err="1" smtClean="0">
                <a:solidFill>
                  <a:schemeClr val="bg1"/>
                </a:solidFill>
              </a:rPr>
              <a:t>Categories</a:t>
            </a:r>
            <a:r>
              <a:rPr lang="tr-TR" b="1" i="1" dirty="0" smtClean="0">
                <a:solidFill>
                  <a:schemeClr val="bg1"/>
                </a:solidFill>
              </a:rPr>
              <a:t> WHERE </a:t>
            </a:r>
            <a:r>
              <a:rPr lang="tr-TR" b="1" i="1" dirty="0" err="1" smtClean="0">
                <a:solidFill>
                  <a:schemeClr val="bg1"/>
                </a:solidFill>
              </a:rPr>
              <a:t>CategoryID</a:t>
            </a:r>
            <a:r>
              <a:rPr lang="tr-TR" b="1" i="1" dirty="0" smtClean="0">
                <a:solidFill>
                  <a:schemeClr val="bg1"/>
                </a:solidFill>
              </a:rPr>
              <a:t>=@</a:t>
            </a:r>
            <a:r>
              <a:rPr lang="tr-TR" b="1" i="1" dirty="0" err="1" smtClean="0">
                <a:solidFill>
                  <a:schemeClr val="bg1"/>
                </a:solidFill>
              </a:rPr>
              <a:t>kid</a:t>
            </a:r>
            <a:endParaRPr lang="tr-TR" b="1" i="1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GO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pPr>
              <a:buNone/>
            </a:pPr>
            <a:r>
              <a:rPr lang="tr-TR" dirty="0" smtClean="0"/>
              <a:t>	Görüldüğü gibi burada son derece kolay bir T-SQL( </a:t>
            </a:r>
            <a:r>
              <a:rPr lang="tr-TR" dirty="0" err="1" smtClean="0"/>
              <a:t>Transact</a:t>
            </a:r>
            <a:r>
              <a:rPr lang="tr-TR" dirty="0" smtClean="0"/>
              <a:t> SQL ) cümleciği var. Burada yapılan işlem aslında @</a:t>
            </a:r>
            <a:r>
              <a:rPr lang="tr-TR" dirty="0" err="1" smtClean="0"/>
              <a:t>kid</a:t>
            </a:r>
            <a:r>
              <a:rPr lang="tr-TR" dirty="0" smtClean="0"/>
              <a:t> parametresine geçilen değeri </a:t>
            </a:r>
            <a:r>
              <a:rPr lang="tr-TR" dirty="0" err="1" smtClean="0"/>
              <a:t>CategoryID</a:t>
            </a:r>
            <a:r>
              <a:rPr lang="tr-TR" dirty="0" smtClean="0"/>
              <a:t> alanı ile eşleştirmek. Eğer bu parametre değerine karşılık gelen bir </a:t>
            </a:r>
            <a:r>
              <a:rPr lang="tr-TR" dirty="0" err="1" smtClean="0"/>
              <a:t>CategoryID</a:t>
            </a:r>
            <a:r>
              <a:rPr lang="tr-TR" dirty="0" smtClean="0"/>
              <a:t> değeri varsa; bu değeri taşıyan satır </a:t>
            </a:r>
            <a:r>
              <a:rPr lang="tr-TR" dirty="0" err="1" smtClean="0"/>
              <a:t>Categories</a:t>
            </a:r>
            <a:r>
              <a:rPr lang="tr-TR" dirty="0" smtClean="0"/>
              <a:t> isimli tablodan silinecektir. 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Turgut </a:t>
            </a:r>
            <a:r>
              <a:rPr lang="tr-TR" dirty="0" err="1" smtClean="0"/>
              <a:t>Özseven</a:t>
            </a:r>
            <a:r>
              <a:rPr lang="tr-TR" dirty="0" smtClean="0"/>
              <a:t>-Veri tabanı yönetim sistemleri kitabı</a:t>
            </a:r>
          </a:p>
          <a:p>
            <a:r>
              <a:rPr lang="tr-TR" dirty="0" smtClean="0"/>
              <a:t>ORACLE veri tabanı eğitimi notları</a:t>
            </a:r>
          </a:p>
          <a:p>
            <a:r>
              <a:rPr lang="tr-TR" dirty="0" smtClean="0"/>
              <a:t>Prof. Dr. Ümit </a:t>
            </a:r>
            <a:r>
              <a:rPr lang="tr-TR" dirty="0" err="1" smtClean="0"/>
              <a:t>Kocabıçak</a:t>
            </a:r>
            <a:r>
              <a:rPr lang="tr-TR" dirty="0" smtClean="0"/>
              <a:t> Sakarya üniversitesi Veri tabanı ders notları.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err="1" smtClean="0"/>
              <a:t>Stored</a:t>
            </a:r>
            <a:r>
              <a:rPr lang="tr-TR" dirty="0" smtClean="0"/>
              <a:t> </a:t>
            </a:r>
            <a:r>
              <a:rPr lang="tr-TR" dirty="0" err="1" smtClean="0"/>
              <a:t>Procedure</a:t>
            </a:r>
            <a:r>
              <a:rPr lang="tr-TR" dirty="0" smtClean="0"/>
              <a:t> kısaca SQL sorgularını isteğimize göre hazırlayıp kullanıma hazır veri tabanı nesnesine çeviren bir araçtır.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Stored</a:t>
            </a:r>
            <a:r>
              <a:rPr lang="tr-TR" dirty="0" smtClean="0"/>
              <a:t> </a:t>
            </a:r>
            <a:r>
              <a:rPr lang="tr-TR" dirty="0" err="1" smtClean="0"/>
              <a:t>Procedure</a:t>
            </a:r>
            <a:r>
              <a:rPr lang="tr-TR" dirty="0" smtClean="0"/>
              <a:t> , Türkçeye saklı yordam olarak çevrilmiştir.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Veri tabanı sunucuları içerisinde saklanır. Bu önemli bir performans kazancı anlamına gelir.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Stored</a:t>
            </a:r>
            <a:r>
              <a:rPr lang="tr-TR" dirty="0" smtClean="0"/>
              <a:t> </a:t>
            </a:r>
            <a:r>
              <a:rPr lang="tr-TR" dirty="0" err="1" smtClean="0"/>
              <a:t>Procedure</a:t>
            </a:r>
            <a:r>
              <a:rPr lang="tr-TR" dirty="0" smtClean="0"/>
              <a:t> bize güvenli bir yapı sunarlar.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Değişiklik yapmaya elverişli yapılardır.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Stored</a:t>
            </a:r>
            <a:r>
              <a:rPr lang="tr-TR" dirty="0" smtClean="0"/>
              <a:t> </a:t>
            </a:r>
            <a:r>
              <a:rPr lang="tr-TR" dirty="0" err="1" smtClean="0"/>
              <a:t>Procedure</a:t>
            </a:r>
            <a:r>
              <a:rPr lang="tr-TR" dirty="0" smtClean="0"/>
              <a:t> güvenlik katmanı olarak da kullanılabilir.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STORED PROCEDURE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38164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Bir veri tabanını başka bir yere taşıdığımız zaman </a:t>
            </a:r>
            <a:r>
              <a:rPr lang="tr-TR" dirty="0" err="1" smtClean="0"/>
              <a:t>SP’leri</a:t>
            </a:r>
            <a:r>
              <a:rPr lang="tr-TR" dirty="0" smtClean="0"/>
              <a:t> de taşımış oluruz.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Bir prosedür, başka bir prosedür içerisinde çağrılabilir.</a:t>
            </a:r>
          </a:p>
          <a:p>
            <a:r>
              <a:rPr lang="tr-TR" dirty="0" smtClean="0"/>
              <a:t>Bir programlama dilindeki fonksiyonlar gibi parametre alabilirler.  Bu parametrelere göre bir sorgu çalıştırıp cevap gönderilebilir.  </a:t>
            </a:r>
          </a:p>
          <a:p>
            <a:r>
              <a:rPr lang="tr-TR" dirty="0" smtClean="0"/>
              <a:t>Bir SQL komutu çağrıldığında </a:t>
            </a:r>
            <a:r>
              <a:rPr lang="tr-TR" b="1" dirty="0" smtClean="0"/>
              <a:t> derleme, ayrıştırma </a:t>
            </a:r>
            <a:r>
              <a:rPr lang="tr-TR" dirty="0" smtClean="0"/>
              <a:t> ve </a:t>
            </a:r>
            <a:r>
              <a:rPr lang="tr-TR" b="1" dirty="0" smtClean="0"/>
              <a:t>çalıştırma </a:t>
            </a:r>
            <a:r>
              <a:rPr lang="tr-TR" dirty="0" smtClean="0"/>
              <a:t>aşamalarından geçmektedir.</a:t>
            </a:r>
          </a:p>
          <a:p>
            <a:r>
              <a:rPr lang="tr-TR" dirty="0" smtClean="0"/>
              <a:t>Bir </a:t>
            </a:r>
            <a:r>
              <a:rPr lang="tr-TR" dirty="0" err="1" smtClean="0"/>
              <a:t>stored</a:t>
            </a:r>
            <a:r>
              <a:rPr lang="tr-TR" dirty="0" smtClean="0"/>
              <a:t> </a:t>
            </a:r>
            <a:r>
              <a:rPr lang="tr-TR" dirty="0" err="1" smtClean="0"/>
              <a:t>procedure</a:t>
            </a:r>
            <a:r>
              <a:rPr lang="tr-TR" dirty="0" smtClean="0"/>
              <a:t> ilk çalıştırıldığı zaman derlenir. Bir daha çalıştırılınca derlenmeden çalışırlar. </a:t>
            </a:r>
          </a:p>
          <a:p>
            <a:r>
              <a:rPr lang="tr-TR" dirty="0" err="1" smtClean="0"/>
              <a:t>Stored</a:t>
            </a:r>
            <a:r>
              <a:rPr lang="tr-TR" dirty="0" smtClean="0"/>
              <a:t> </a:t>
            </a:r>
            <a:r>
              <a:rPr lang="tr-TR" dirty="0" err="1" smtClean="0"/>
              <a:t>Procedure'ler</a:t>
            </a:r>
            <a:r>
              <a:rPr lang="tr-TR" dirty="0" smtClean="0"/>
              <a:t> önceden derlenmiş olduğu için , normal kullandığımız bir SQL sorgusunda olduğu gibi bu 3 aşamadan geçmez, bu özelliği sayesinde programımızın performansı artmaktadır ve ağ trafiğini de azaltmış oluruz.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İstemci tarafından bir çok satıra sahip SQL komutunun sunucuya gitmesindense, sadece saklı yordamın adının sunucuya gitmesi ağı daha az meşgul etmiş olur. 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Bir kez yazıp tekrar ve tekrar kullandığımız için modüler bir yapıda program geliştirilmesi sağlanır. 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Stored</a:t>
            </a:r>
            <a:r>
              <a:rPr lang="tr-TR" dirty="0" smtClean="0"/>
              <a:t> </a:t>
            </a:r>
            <a:r>
              <a:rPr lang="tr-TR" dirty="0" err="1" smtClean="0"/>
              <a:t>Procedure'lerin</a:t>
            </a:r>
            <a:r>
              <a:rPr lang="tr-TR" dirty="0" smtClean="0"/>
              <a:t> diğer bir özelliği ise programlama deyimleri içermesidir. </a:t>
            </a:r>
            <a:r>
              <a:rPr lang="tr-TR" dirty="0" err="1" smtClean="0"/>
              <a:t>if</a:t>
            </a:r>
            <a:r>
              <a:rPr lang="tr-TR" dirty="0" smtClean="0"/>
              <a:t>, </a:t>
            </a:r>
            <a:r>
              <a:rPr lang="tr-TR" dirty="0" err="1" smtClean="0"/>
              <a:t>next</a:t>
            </a:r>
            <a:r>
              <a:rPr lang="tr-TR" dirty="0" smtClean="0"/>
              <a:t>, set vs..  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Stored</a:t>
            </a:r>
            <a:r>
              <a:rPr lang="tr-TR" dirty="0" smtClean="0"/>
              <a:t> </a:t>
            </a:r>
            <a:r>
              <a:rPr lang="tr-TR" dirty="0" err="1" smtClean="0"/>
              <a:t>Procedure'ler</a:t>
            </a:r>
            <a:r>
              <a:rPr lang="tr-TR" dirty="0" smtClean="0"/>
              <a:t> sadece giriş ve çıkış parametreleri uygulama katmanında göründüğü için daha güvenilirdir. 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tr-TR" b="1" i="1" dirty="0" err="1" smtClean="0"/>
              <a:t>Stored</a:t>
            </a:r>
            <a:r>
              <a:rPr lang="tr-TR" b="1" i="1" dirty="0" smtClean="0"/>
              <a:t> </a:t>
            </a:r>
            <a:r>
              <a:rPr lang="tr-TR" b="1" i="1" dirty="0" err="1" smtClean="0"/>
              <a:t>Procedure’in</a:t>
            </a:r>
            <a:r>
              <a:rPr lang="tr-TR" b="1" i="1" dirty="0" smtClean="0"/>
              <a:t> faydalarını şu şekilde</a:t>
            </a:r>
          </a:p>
          <a:p>
            <a:pPr lvl="1">
              <a:buNone/>
            </a:pPr>
            <a:r>
              <a:rPr lang="tr-TR" b="1" i="1" dirty="0" smtClean="0"/>
              <a:t>özetleyebiliriz.</a:t>
            </a:r>
          </a:p>
          <a:p>
            <a:pPr lvl="1">
              <a:buNone/>
            </a:pPr>
            <a:endParaRPr lang="tr-TR" b="1" i="1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Hızlı çalışırlar.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Güvenli bir yapı sergilerler.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Önemli performans kazancı sağlarlar.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Bir SQL sorgusunun sonuç vermesi için gereken bazı işlemleri yapmaya gerek olmaması istemci yükünü azaltmasını sağlar.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Network (ağ) trafiğinin azalmasını sağlar.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tr-TR" b="1" i="1" u="sng" dirty="0" err="1" smtClean="0"/>
              <a:t>Stored</a:t>
            </a:r>
            <a:r>
              <a:rPr lang="tr-TR" b="1" i="1" u="sng" dirty="0" smtClean="0"/>
              <a:t> </a:t>
            </a:r>
            <a:r>
              <a:rPr lang="tr-TR" b="1" i="1" u="sng" dirty="0" err="1" smtClean="0"/>
              <a:t>procedurelerin</a:t>
            </a:r>
            <a:r>
              <a:rPr lang="tr-TR" b="1" i="1" u="sng" dirty="0" smtClean="0"/>
              <a:t> kullanıldığı başlıca alanlar :</a:t>
            </a:r>
          </a:p>
          <a:p>
            <a:pPr lvl="1">
              <a:buNone/>
            </a:pPr>
            <a:endParaRPr lang="tr-TR" b="1" i="1" dirty="0" smtClean="0"/>
          </a:p>
          <a:p>
            <a:pPr marL="514350" lvl="0" indent="-514350">
              <a:buFont typeface="+mj-lt"/>
              <a:buAutoNum type="alphaLcPeriod"/>
            </a:pPr>
            <a:r>
              <a:rPr lang="tr-TR" dirty="0" smtClean="0"/>
              <a:t>Tablodan veri çekme</a:t>
            </a:r>
          </a:p>
          <a:p>
            <a:pPr marL="514350" lvl="0" indent="-514350">
              <a:buFont typeface="+mj-lt"/>
              <a:buAutoNum type="alphaLcPeriod"/>
            </a:pPr>
            <a:r>
              <a:rPr lang="tr-TR" dirty="0" smtClean="0"/>
              <a:t>Tablodan veri silme</a:t>
            </a:r>
          </a:p>
          <a:p>
            <a:pPr marL="514350" lvl="0" indent="-514350">
              <a:buFont typeface="+mj-lt"/>
              <a:buAutoNum type="alphaLcPeriod"/>
            </a:pPr>
            <a:r>
              <a:rPr lang="tr-TR" dirty="0" smtClean="0"/>
              <a:t>Tabloya veri ekleme</a:t>
            </a:r>
          </a:p>
          <a:p>
            <a:pPr marL="514350" lvl="0" indent="-514350">
              <a:buFont typeface="+mj-lt"/>
              <a:buAutoNum type="alphaLcPeriod"/>
            </a:pPr>
            <a:r>
              <a:rPr lang="tr-TR" dirty="0" smtClean="0"/>
              <a:t>Tablodaki veriyi güncelleme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b="1" i="1" dirty="0" err="1" smtClean="0"/>
              <a:t>Stored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Procedure</a:t>
            </a:r>
            <a:r>
              <a:rPr lang="tr-TR" sz="2400" b="1" i="1" dirty="0" smtClean="0"/>
              <a:t> ile veri ekleme(insert) işlemini gerçekleştirelim.</a:t>
            </a:r>
            <a:endParaRPr lang="tr-TR" sz="2400" b="1" dirty="0" smtClean="0"/>
          </a:p>
          <a:p>
            <a:endParaRPr lang="tr-TR" sz="2400" dirty="0" smtClean="0"/>
          </a:p>
          <a:p>
            <a:pPr lvl="2">
              <a:buNone/>
            </a:pPr>
            <a:r>
              <a:rPr lang="tr-TR" sz="1900" b="1" i="1" dirty="0" err="1" smtClean="0"/>
              <a:t>Create</a:t>
            </a:r>
            <a:r>
              <a:rPr lang="tr-TR" sz="1900" b="1" i="1" dirty="0" smtClean="0"/>
              <a:t> </a:t>
            </a:r>
            <a:r>
              <a:rPr lang="tr-TR" sz="1900" b="1" i="1" dirty="0" err="1" smtClean="0"/>
              <a:t>procedure</a:t>
            </a:r>
            <a:r>
              <a:rPr lang="tr-TR" sz="1900" b="1" i="1" dirty="0" smtClean="0"/>
              <a:t> </a:t>
            </a:r>
            <a:r>
              <a:rPr lang="tr-TR" sz="1900" b="1" i="1" dirty="0" err="1" smtClean="0"/>
              <a:t>sp</a:t>
            </a:r>
            <a:r>
              <a:rPr lang="tr-TR" sz="1900" b="1" i="1" dirty="0" smtClean="0"/>
              <a:t>_</a:t>
            </a:r>
            <a:r>
              <a:rPr lang="tr-TR" sz="1900" b="1" i="1" dirty="0" err="1" smtClean="0"/>
              <a:t>AdminEkle</a:t>
            </a:r>
            <a:endParaRPr lang="tr-TR" sz="1900" b="1" i="1" dirty="0" smtClean="0"/>
          </a:p>
          <a:p>
            <a:pPr lvl="2">
              <a:buNone/>
            </a:pPr>
            <a:r>
              <a:rPr lang="tr-TR" sz="1900" b="1" i="1" dirty="0" smtClean="0"/>
              <a:t>(</a:t>
            </a:r>
          </a:p>
          <a:p>
            <a:pPr lvl="2">
              <a:buNone/>
            </a:pPr>
            <a:r>
              <a:rPr lang="tr-TR" sz="1900" b="1" i="1" dirty="0" smtClean="0"/>
              <a:t>    @</a:t>
            </a:r>
            <a:r>
              <a:rPr lang="tr-TR" sz="1900" b="1" i="1" dirty="0" err="1" smtClean="0"/>
              <a:t>AdiSoyadi</a:t>
            </a:r>
            <a:r>
              <a:rPr lang="tr-TR" sz="1900" b="1" i="1" dirty="0" smtClean="0"/>
              <a:t> </a:t>
            </a:r>
            <a:r>
              <a:rPr lang="tr-TR" sz="1900" b="1" i="1" dirty="0" err="1" smtClean="0"/>
              <a:t>nvarchar</a:t>
            </a:r>
            <a:r>
              <a:rPr lang="tr-TR" sz="1900" b="1" i="1" dirty="0" smtClean="0"/>
              <a:t>(100),</a:t>
            </a:r>
          </a:p>
          <a:p>
            <a:pPr lvl="2">
              <a:buNone/>
            </a:pPr>
            <a:r>
              <a:rPr lang="tr-TR" sz="1900" b="1" i="1" dirty="0" smtClean="0"/>
              <a:t>    @</a:t>
            </a:r>
            <a:r>
              <a:rPr lang="tr-TR" sz="1900" b="1" i="1" dirty="0" err="1" smtClean="0"/>
              <a:t>KullaniciAdi</a:t>
            </a:r>
            <a:r>
              <a:rPr lang="tr-TR" sz="1900" b="1" i="1" dirty="0" smtClean="0"/>
              <a:t> </a:t>
            </a:r>
            <a:r>
              <a:rPr lang="tr-TR" sz="1900" b="1" i="1" dirty="0" err="1" smtClean="0"/>
              <a:t>nvarchar</a:t>
            </a:r>
            <a:r>
              <a:rPr lang="tr-TR" sz="1900" b="1" i="1" dirty="0" smtClean="0"/>
              <a:t>(100),</a:t>
            </a:r>
          </a:p>
          <a:p>
            <a:pPr lvl="2">
              <a:buNone/>
            </a:pPr>
            <a:r>
              <a:rPr lang="tr-TR" sz="1900" b="1" i="1" dirty="0" smtClean="0"/>
              <a:t>    @</a:t>
            </a:r>
            <a:r>
              <a:rPr lang="tr-TR" sz="1900" b="1" i="1" dirty="0" err="1" smtClean="0"/>
              <a:t>Sifre</a:t>
            </a:r>
            <a:r>
              <a:rPr lang="tr-TR" sz="1900" b="1" i="1" dirty="0" smtClean="0"/>
              <a:t> </a:t>
            </a:r>
            <a:r>
              <a:rPr lang="tr-TR" sz="1900" b="1" i="1" dirty="0" err="1" smtClean="0"/>
              <a:t>nvarchar</a:t>
            </a:r>
            <a:r>
              <a:rPr lang="tr-TR" sz="1900" b="1" i="1" dirty="0" smtClean="0"/>
              <a:t>(</a:t>
            </a:r>
            <a:r>
              <a:rPr lang="tr-TR" sz="1900" b="1" i="1" dirty="0" err="1" smtClean="0"/>
              <a:t>max</a:t>
            </a:r>
            <a:r>
              <a:rPr lang="tr-TR" sz="1900" b="1" i="1" dirty="0" smtClean="0"/>
              <a:t>)</a:t>
            </a:r>
          </a:p>
          <a:p>
            <a:pPr lvl="2">
              <a:buNone/>
            </a:pPr>
            <a:r>
              <a:rPr lang="tr-TR" sz="1900" b="1" i="1" dirty="0" smtClean="0"/>
              <a:t>)</a:t>
            </a:r>
          </a:p>
          <a:p>
            <a:pPr lvl="2">
              <a:buNone/>
            </a:pPr>
            <a:r>
              <a:rPr lang="tr-TR" sz="1900" b="1" i="1" dirty="0" smtClean="0"/>
              <a:t>As</a:t>
            </a:r>
          </a:p>
          <a:p>
            <a:pPr lvl="2">
              <a:buNone/>
            </a:pPr>
            <a:r>
              <a:rPr lang="tr-TR" sz="1900" b="1" i="1" dirty="0" err="1" smtClean="0"/>
              <a:t>Begin</a:t>
            </a:r>
            <a:endParaRPr lang="tr-TR" sz="1900" b="1" i="1" dirty="0" smtClean="0"/>
          </a:p>
          <a:p>
            <a:pPr lvl="2">
              <a:buNone/>
            </a:pPr>
            <a:r>
              <a:rPr lang="tr-TR" sz="1900" b="1" i="1" dirty="0" smtClean="0"/>
              <a:t>    </a:t>
            </a:r>
            <a:r>
              <a:rPr lang="tr-TR" sz="1900" b="1" i="1" dirty="0" err="1" smtClean="0"/>
              <a:t>Insert</a:t>
            </a:r>
            <a:r>
              <a:rPr lang="tr-TR" sz="1900" b="1" i="1" dirty="0" smtClean="0"/>
              <a:t> </a:t>
            </a:r>
            <a:r>
              <a:rPr lang="tr-TR" sz="1900" b="1" i="1" dirty="0" err="1" smtClean="0"/>
              <a:t>Into</a:t>
            </a:r>
            <a:r>
              <a:rPr lang="tr-TR" sz="1900" b="1" i="1" dirty="0" smtClean="0"/>
              <a:t> </a:t>
            </a:r>
            <a:r>
              <a:rPr lang="tr-TR" sz="1900" b="1" i="1" dirty="0" err="1" smtClean="0"/>
              <a:t>Adminler</a:t>
            </a:r>
            <a:r>
              <a:rPr lang="tr-TR" sz="1900" b="1" i="1" dirty="0" smtClean="0"/>
              <a:t> (</a:t>
            </a:r>
            <a:r>
              <a:rPr lang="tr-TR" sz="1900" b="1" i="1" dirty="0" err="1" smtClean="0"/>
              <a:t>AdiSoyadi</a:t>
            </a:r>
            <a:r>
              <a:rPr lang="tr-TR" sz="1900" b="1" i="1" dirty="0" smtClean="0"/>
              <a:t>, </a:t>
            </a:r>
            <a:r>
              <a:rPr lang="tr-TR" sz="1900" b="1" i="1" dirty="0" err="1" smtClean="0"/>
              <a:t>KullaniciAdi</a:t>
            </a:r>
            <a:r>
              <a:rPr lang="tr-TR" sz="1900" b="1" i="1" dirty="0" smtClean="0"/>
              <a:t>, </a:t>
            </a:r>
            <a:r>
              <a:rPr lang="tr-TR" sz="1900" b="1" i="1" dirty="0" err="1" smtClean="0"/>
              <a:t>Sifre</a:t>
            </a:r>
            <a:r>
              <a:rPr lang="tr-TR" sz="1900" b="1" i="1" dirty="0" smtClean="0"/>
              <a:t>) </a:t>
            </a:r>
          </a:p>
          <a:p>
            <a:pPr lvl="2">
              <a:buNone/>
            </a:pPr>
            <a:r>
              <a:rPr lang="tr-TR" sz="1900" b="1" i="1" dirty="0" smtClean="0"/>
              <a:t>    </a:t>
            </a:r>
            <a:r>
              <a:rPr lang="tr-TR" sz="1900" b="1" i="1" dirty="0" err="1" smtClean="0"/>
              <a:t>values</a:t>
            </a:r>
            <a:r>
              <a:rPr lang="tr-TR" sz="1900" b="1" i="1" dirty="0" smtClean="0"/>
              <a:t> (@</a:t>
            </a:r>
            <a:r>
              <a:rPr lang="tr-TR" sz="1900" b="1" i="1" dirty="0" err="1" smtClean="0"/>
              <a:t>AdiSoyadi</a:t>
            </a:r>
            <a:r>
              <a:rPr lang="tr-TR" sz="1900" b="1" i="1" dirty="0" smtClean="0"/>
              <a:t>, @</a:t>
            </a:r>
            <a:r>
              <a:rPr lang="tr-TR" sz="1900" b="1" i="1" dirty="0" err="1" smtClean="0"/>
              <a:t>KullaniciAdi</a:t>
            </a:r>
            <a:r>
              <a:rPr lang="tr-TR" sz="1900" b="1" i="1" dirty="0" smtClean="0"/>
              <a:t>, @</a:t>
            </a:r>
            <a:r>
              <a:rPr lang="tr-TR" sz="1900" b="1" i="1" dirty="0" err="1" smtClean="0"/>
              <a:t>Sifre</a:t>
            </a:r>
            <a:r>
              <a:rPr lang="tr-TR" sz="1900" b="1" i="1" dirty="0" smtClean="0"/>
              <a:t>)</a:t>
            </a:r>
          </a:p>
          <a:p>
            <a:pPr lvl="2">
              <a:buNone/>
            </a:pPr>
            <a:r>
              <a:rPr lang="tr-TR" sz="1900" b="1" i="1" dirty="0" err="1" smtClean="0"/>
              <a:t>End</a:t>
            </a:r>
            <a:endParaRPr lang="tr-TR" sz="1900" b="1" i="1" dirty="0" smtClean="0"/>
          </a:p>
          <a:p>
            <a:pPr lvl="2">
              <a:buNone/>
            </a:pPr>
            <a:endParaRPr lang="tr-TR" sz="1900" b="1" i="1" dirty="0" smtClean="0"/>
          </a:p>
          <a:p>
            <a:pPr lvl="2">
              <a:buNone/>
            </a:pPr>
            <a:r>
              <a:rPr lang="tr-TR" sz="2000" b="1" i="1" dirty="0" err="1" smtClean="0">
                <a:solidFill>
                  <a:schemeClr val="bg1"/>
                </a:solidFill>
              </a:rPr>
              <a:t>exec</a:t>
            </a:r>
            <a:r>
              <a:rPr lang="tr-TR" sz="2000" b="1" i="1" dirty="0" smtClean="0">
                <a:solidFill>
                  <a:schemeClr val="bg1"/>
                </a:solidFill>
              </a:rPr>
              <a:t> </a:t>
            </a:r>
            <a:r>
              <a:rPr lang="tr-TR" sz="2000" b="1" i="1" dirty="0" err="1" smtClean="0">
                <a:solidFill>
                  <a:schemeClr val="bg1"/>
                </a:solidFill>
              </a:rPr>
              <a:t>sp</a:t>
            </a:r>
            <a:r>
              <a:rPr lang="tr-TR" sz="2000" b="1" i="1" dirty="0" smtClean="0">
                <a:solidFill>
                  <a:schemeClr val="bg1"/>
                </a:solidFill>
              </a:rPr>
              <a:t>_</a:t>
            </a:r>
            <a:r>
              <a:rPr lang="tr-TR" sz="2000" b="1" i="1" dirty="0" err="1" smtClean="0">
                <a:solidFill>
                  <a:schemeClr val="bg1"/>
                </a:solidFill>
              </a:rPr>
              <a:t>AdminEkle</a:t>
            </a:r>
            <a:r>
              <a:rPr lang="tr-TR" sz="2000" b="1" i="1" dirty="0" smtClean="0">
                <a:solidFill>
                  <a:schemeClr val="bg1"/>
                </a:solidFill>
              </a:rPr>
              <a:t> Alper Karadeniz', </a:t>
            </a:r>
            <a:r>
              <a:rPr lang="tr-TR" sz="2000" b="1" i="1" dirty="0" err="1" smtClean="0">
                <a:solidFill>
                  <a:schemeClr val="bg1"/>
                </a:solidFill>
              </a:rPr>
              <a:t>sa</a:t>
            </a:r>
            <a:r>
              <a:rPr lang="tr-TR" sz="2000" b="1" i="1" dirty="0" smtClean="0">
                <a:solidFill>
                  <a:schemeClr val="bg1"/>
                </a:solidFill>
              </a:rPr>
              <a:t>', '123'</a:t>
            </a:r>
          </a:p>
          <a:p>
            <a:pPr lvl="2">
              <a:buNone/>
            </a:pPr>
            <a:endParaRPr lang="tr-TR" sz="1900" b="1" i="1" dirty="0" smtClean="0"/>
          </a:p>
          <a:p>
            <a:endParaRPr lang="tr-T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 fontScale="77500" lnSpcReduction="20000"/>
          </a:bodyPr>
          <a:lstStyle/>
          <a:p>
            <a:pPr fontAlgn="base">
              <a:buFont typeface="Wingdings" pitchFamily="2" charset="2"/>
              <a:buChar char="Ø"/>
            </a:pPr>
            <a:r>
              <a:rPr lang="tr-TR" sz="2800" b="1" i="1" dirty="0" err="1" smtClean="0"/>
              <a:t>Stored</a:t>
            </a:r>
            <a:r>
              <a:rPr lang="tr-TR" sz="2800" b="1" i="1" dirty="0" smtClean="0"/>
              <a:t> </a:t>
            </a:r>
            <a:r>
              <a:rPr lang="tr-TR" sz="2800" b="1" i="1" dirty="0" err="1" smtClean="0"/>
              <a:t>Procedure</a:t>
            </a:r>
            <a:r>
              <a:rPr lang="tr-TR" sz="2800" b="1" i="1" dirty="0" smtClean="0"/>
              <a:t> ile veri ekleme(insert) işlemini gerçekleştirelim.</a:t>
            </a:r>
            <a:endParaRPr lang="tr-TR" sz="2800" b="1" dirty="0" smtClean="0"/>
          </a:p>
          <a:p>
            <a:pPr fontAlgn="base">
              <a:buNone/>
            </a:pPr>
            <a:endParaRPr lang="tr-TR" i="1" dirty="0" smtClean="0"/>
          </a:p>
          <a:p>
            <a:pPr lvl="1" fontAlgn="base">
              <a:buFont typeface="Wingdings" pitchFamily="2" charset="2"/>
              <a:buChar char="Ø"/>
            </a:pPr>
            <a:r>
              <a:rPr lang="tr-TR" b="1" dirty="0" smtClean="0"/>
              <a:t>Tüm </a:t>
            </a:r>
            <a:r>
              <a:rPr lang="tr-TR" b="1" dirty="0" err="1" smtClean="0"/>
              <a:t>müsteri</a:t>
            </a:r>
            <a:r>
              <a:rPr lang="tr-TR" b="1" dirty="0" smtClean="0"/>
              <a:t> </a:t>
            </a:r>
            <a:r>
              <a:rPr lang="tr-TR" b="1" dirty="0" err="1" smtClean="0"/>
              <a:t>kayitlarini</a:t>
            </a:r>
            <a:r>
              <a:rPr lang="tr-TR" b="1" dirty="0" smtClean="0"/>
              <a:t> döndüren </a:t>
            </a:r>
            <a:r>
              <a:rPr lang="tr-TR" b="1" dirty="0" err="1" smtClean="0"/>
              <a:t>Stored</a:t>
            </a:r>
            <a:r>
              <a:rPr lang="tr-TR" b="1" dirty="0" smtClean="0"/>
              <a:t> </a:t>
            </a:r>
            <a:r>
              <a:rPr lang="tr-TR" b="1" dirty="0" err="1" smtClean="0"/>
              <a:t>Procedure</a:t>
            </a:r>
            <a:endParaRPr lang="tr-TR" b="1" dirty="0" smtClean="0"/>
          </a:p>
          <a:p>
            <a:pPr lvl="1" fontAlgn="base">
              <a:buNone/>
            </a:pPr>
            <a:endParaRPr lang="tr-TR" b="1" dirty="0" smtClean="0"/>
          </a:p>
          <a:p>
            <a:pPr lvl="2">
              <a:buNone/>
            </a:pPr>
            <a:r>
              <a:rPr lang="tr-TR" b="1" i="1" dirty="0" smtClean="0"/>
              <a:t>CREATE PROCEDURE    </a:t>
            </a:r>
            <a:r>
              <a:rPr lang="tr-TR" b="1" i="1" dirty="0" err="1" smtClean="0"/>
              <a:t>sp</a:t>
            </a:r>
            <a:r>
              <a:rPr lang="tr-TR" b="1" i="1" dirty="0" smtClean="0"/>
              <a:t>_</a:t>
            </a:r>
            <a:r>
              <a:rPr lang="tr-TR" b="1" i="1" dirty="0" err="1" smtClean="0"/>
              <a:t>Musteri</a:t>
            </a:r>
            <a:r>
              <a:rPr lang="tr-TR" b="1" i="1" dirty="0" smtClean="0"/>
              <a:t>_</a:t>
            </a:r>
            <a:r>
              <a:rPr lang="tr-TR" b="1" i="1" dirty="0" err="1" smtClean="0"/>
              <a:t>ReadAll</a:t>
            </a:r>
            <a:endParaRPr lang="tr-TR" b="1" i="1" dirty="0" smtClean="0"/>
          </a:p>
          <a:p>
            <a:pPr lvl="2">
              <a:buNone/>
            </a:pPr>
            <a:r>
              <a:rPr lang="tr-TR" b="1" i="1" dirty="0" smtClean="0"/>
              <a:t>AS</a:t>
            </a:r>
          </a:p>
          <a:p>
            <a:pPr lvl="2">
              <a:buNone/>
            </a:pPr>
            <a:r>
              <a:rPr lang="tr-TR" b="1" i="1" dirty="0" smtClean="0"/>
              <a:t>BEGIN</a:t>
            </a:r>
          </a:p>
          <a:p>
            <a:pPr lvl="2">
              <a:buNone/>
            </a:pPr>
            <a:r>
              <a:rPr lang="tr-TR" b="1" i="1" dirty="0" smtClean="0"/>
              <a:t>      SET NOCOUNT ON;</a:t>
            </a:r>
          </a:p>
          <a:p>
            <a:pPr lvl="2">
              <a:buNone/>
            </a:pPr>
            <a:r>
              <a:rPr lang="tr-TR" b="1" i="1" dirty="0" smtClean="0"/>
              <a:t>      SELECT  *  </a:t>
            </a:r>
            <a:r>
              <a:rPr lang="tr-TR" b="1" i="1" dirty="0" err="1" smtClean="0"/>
              <a:t>from</a:t>
            </a:r>
            <a:r>
              <a:rPr lang="tr-TR" b="1" i="1" dirty="0" smtClean="0"/>
              <a:t> MUSTERI</a:t>
            </a:r>
          </a:p>
          <a:p>
            <a:pPr lvl="2">
              <a:buNone/>
            </a:pPr>
            <a:r>
              <a:rPr lang="tr-TR" b="1" i="1" dirty="0" smtClean="0"/>
              <a:t>END</a:t>
            </a:r>
          </a:p>
          <a:p>
            <a:pPr lvl="2" fontAlgn="base">
              <a:buNone/>
            </a:pPr>
            <a:r>
              <a:rPr lang="tr-TR" b="1" i="1" dirty="0" smtClean="0"/>
              <a:t>GO</a:t>
            </a:r>
          </a:p>
          <a:p>
            <a:pPr lvl="2" fontAlgn="base">
              <a:buNone/>
            </a:pPr>
            <a:endParaRPr lang="tr-TR" b="1" i="1" dirty="0" smtClean="0"/>
          </a:p>
          <a:p>
            <a:pPr lvl="2"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EXEC </a:t>
            </a:r>
            <a:r>
              <a:rPr lang="tr-TR" b="1" i="1" dirty="0" err="1" smtClean="0">
                <a:solidFill>
                  <a:schemeClr val="bg1"/>
                </a:solidFill>
              </a:rPr>
              <a:t>dbo</a:t>
            </a:r>
            <a:r>
              <a:rPr lang="tr-TR" b="1" i="1" dirty="0" smtClean="0">
                <a:solidFill>
                  <a:schemeClr val="bg1"/>
                </a:solidFill>
              </a:rPr>
              <a:t>.</a:t>
            </a:r>
            <a:r>
              <a:rPr lang="tr-TR" b="1" i="1" dirty="0" err="1" smtClean="0">
                <a:solidFill>
                  <a:schemeClr val="bg1"/>
                </a:solidFill>
              </a:rPr>
              <a:t>sp</a:t>
            </a:r>
            <a:r>
              <a:rPr lang="tr-TR" b="1" i="1" dirty="0" smtClean="0">
                <a:solidFill>
                  <a:schemeClr val="bg1"/>
                </a:solidFill>
              </a:rPr>
              <a:t>_</a:t>
            </a:r>
            <a:r>
              <a:rPr lang="tr-TR" b="1" i="1" dirty="0" err="1" smtClean="0">
                <a:solidFill>
                  <a:schemeClr val="bg1"/>
                </a:solidFill>
              </a:rPr>
              <a:t>Musteri</a:t>
            </a:r>
            <a:r>
              <a:rPr lang="tr-TR" b="1" i="1" dirty="0" smtClean="0">
                <a:solidFill>
                  <a:schemeClr val="bg1"/>
                </a:solidFill>
              </a:rPr>
              <a:t>_</a:t>
            </a:r>
            <a:r>
              <a:rPr lang="tr-TR" b="1" i="1" dirty="0" err="1" smtClean="0">
                <a:solidFill>
                  <a:schemeClr val="bg1"/>
                </a:solidFill>
              </a:rPr>
              <a:t>ReadAll</a:t>
            </a:r>
            <a:endParaRPr lang="tr-TR" b="1" i="1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tr-TR" b="1" dirty="0" smtClean="0"/>
              <a:t> </a:t>
            </a:r>
          </a:p>
          <a:p>
            <a:pPr lvl="1" algn="just">
              <a:buNone/>
            </a:pPr>
            <a:endParaRPr lang="tr-TR" b="1" dirty="0" smtClean="0"/>
          </a:p>
          <a:p>
            <a:pPr lvl="1" algn="just">
              <a:buNone/>
            </a:pPr>
            <a:r>
              <a:rPr lang="tr-TR" b="1" dirty="0" smtClean="0"/>
              <a:t>	</a:t>
            </a:r>
            <a:r>
              <a:rPr lang="tr-TR" b="1" dirty="0" err="1" smtClean="0"/>
              <a:t>Store</a:t>
            </a:r>
            <a:r>
              <a:rPr lang="tr-TR" b="1" dirty="0" smtClean="0"/>
              <a:t> </a:t>
            </a:r>
            <a:r>
              <a:rPr lang="tr-TR" b="1" dirty="0" err="1" smtClean="0"/>
              <a:t>Procedure</a:t>
            </a:r>
            <a:r>
              <a:rPr lang="tr-TR" b="1" dirty="0"/>
              <a:t> c# ile </a:t>
            </a:r>
            <a:r>
              <a:rPr lang="tr-TR" b="1" dirty="0" smtClean="0"/>
              <a:t>kayıt ekleme </a:t>
            </a:r>
            <a:r>
              <a:rPr lang="tr-TR" b="1" dirty="0" smtClean="0"/>
              <a:t>örnekleri aşağıda ki linkte mevcuttur. </a:t>
            </a:r>
            <a:endParaRPr lang="tr-TR" b="1" dirty="0" smtClean="0"/>
          </a:p>
          <a:p>
            <a:pPr lvl="1">
              <a:buNone/>
            </a:pPr>
            <a:endParaRPr lang="tr-TR" b="1" dirty="0" smtClean="0"/>
          </a:p>
          <a:p>
            <a:pPr lvl="1">
              <a:buNone/>
            </a:pPr>
            <a:r>
              <a:rPr lang="tr-TR" b="1" u="sng" dirty="0" smtClean="0">
                <a:hlinkClick r:id="rId2"/>
              </a:rPr>
              <a:t>http://ibrahimozby.blogspot.com.tr/2008/10/stored-procedure-kullanarak-kayt-ekleme.html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tr-TR" b="1" i="1" dirty="0" smtClean="0"/>
              <a:t>	ALTER PROCEDURE </a:t>
            </a:r>
            <a:r>
              <a:rPr lang="tr-TR" b="1" i="1" dirty="0" err="1" smtClean="0"/>
              <a:t>MakaleDenemeInsert</a:t>
            </a:r>
            <a:r>
              <a:rPr lang="tr-TR" b="1" i="1" dirty="0" smtClean="0"/>
              <a:t> </a:t>
            </a:r>
            <a:br>
              <a:rPr lang="tr-TR" b="1" i="1" dirty="0" smtClean="0"/>
            </a:br>
            <a:r>
              <a:rPr lang="tr-TR" b="1" i="1" dirty="0" smtClean="0"/>
              <a:t>AS</a:t>
            </a:r>
            <a:br>
              <a:rPr lang="tr-TR" b="1" i="1" dirty="0" smtClean="0"/>
            </a:br>
            <a:r>
              <a:rPr lang="tr-TR" b="1" i="1" dirty="0" smtClean="0"/>
              <a:t>SELECT </a:t>
            </a:r>
            <a:r>
              <a:rPr lang="tr-TR" b="1" i="1" dirty="0" err="1" smtClean="0"/>
              <a:t>CompanyName</a:t>
            </a:r>
            <a:r>
              <a:rPr lang="tr-TR" b="1" i="1" dirty="0" smtClean="0"/>
              <a:t>,</a:t>
            </a:r>
            <a:r>
              <a:rPr lang="tr-TR" b="1" i="1" dirty="0" err="1" smtClean="0"/>
              <a:t>Phone</a:t>
            </a:r>
            <a:r>
              <a:rPr lang="tr-TR" b="1" i="1" dirty="0" smtClean="0"/>
              <a:t> FROM </a:t>
            </a:r>
            <a:r>
              <a:rPr lang="tr-TR" b="1" i="1" dirty="0" err="1" smtClean="0"/>
              <a:t>Suppliers</a:t>
            </a:r>
            <a:r>
              <a:rPr lang="tr-TR" b="1" i="1" dirty="0" smtClean="0"/>
              <a:t> </a:t>
            </a:r>
            <a:br>
              <a:rPr lang="tr-TR" b="1" i="1" dirty="0" smtClean="0"/>
            </a:br>
            <a:r>
              <a:rPr lang="tr-TR" b="1" i="1" dirty="0" smtClean="0"/>
              <a:t>WHERE </a:t>
            </a:r>
            <a:r>
              <a:rPr lang="tr-TR" b="1" i="1" dirty="0" err="1" smtClean="0"/>
              <a:t>ContactTitle</a:t>
            </a:r>
            <a:r>
              <a:rPr lang="tr-TR" b="1" i="1" dirty="0" smtClean="0"/>
              <a:t>='</a:t>
            </a:r>
            <a:r>
              <a:rPr lang="tr-TR" b="1" i="1" dirty="0" err="1" smtClean="0"/>
              <a:t>Sales</a:t>
            </a:r>
            <a:r>
              <a:rPr lang="tr-TR" b="1" i="1" dirty="0" smtClean="0"/>
              <a:t> </a:t>
            </a:r>
            <a:r>
              <a:rPr lang="tr-TR" b="1" i="1" dirty="0" err="1" smtClean="0"/>
              <a:t>Representative</a:t>
            </a:r>
            <a:r>
              <a:rPr lang="tr-TR" b="1" i="1" dirty="0" smtClean="0"/>
              <a:t>' </a:t>
            </a:r>
          </a:p>
          <a:p>
            <a:pPr lvl="1">
              <a:buNone/>
            </a:pPr>
            <a:r>
              <a:rPr lang="tr-TR" b="1" i="1" dirty="0" smtClean="0"/>
              <a:t> 			</a:t>
            </a:r>
            <a:r>
              <a:rPr lang="tr-TR" b="1" i="1" dirty="0" smtClean="0">
                <a:solidFill>
                  <a:schemeClr val="bg1"/>
                </a:solidFill>
              </a:rPr>
              <a:t>--burası eskiden (</a:t>
            </a:r>
            <a:r>
              <a:rPr lang="tr-TR" b="1" i="1" dirty="0" err="1" smtClean="0">
                <a:solidFill>
                  <a:schemeClr val="bg1"/>
                </a:solidFill>
              </a:rPr>
              <a:t>sales</a:t>
            </a:r>
            <a:r>
              <a:rPr lang="tr-TR" b="1" i="1" dirty="0" smtClean="0">
                <a:solidFill>
                  <a:schemeClr val="bg1"/>
                </a:solidFill>
              </a:rPr>
              <a:t> </a:t>
            </a:r>
            <a:r>
              <a:rPr lang="tr-TR" b="1" i="1" dirty="0" err="1" smtClean="0">
                <a:solidFill>
                  <a:schemeClr val="bg1"/>
                </a:solidFill>
              </a:rPr>
              <a:t>managerdı</a:t>
            </a:r>
            <a:r>
              <a:rPr lang="tr-TR" b="1" i="1" dirty="0" smtClean="0">
                <a:solidFill>
                  <a:schemeClr val="bg1"/>
                </a:solidFill>
              </a:rPr>
              <a:t>)</a:t>
            </a:r>
            <a:br>
              <a:rPr lang="tr-TR" b="1" i="1" dirty="0" smtClean="0">
                <a:solidFill>
                  <a:schemeClr val="bg1"/>
                </a:solidFill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/* Bu örnekte, görüldüğü gibi WHERE ifadesindeki </a:t>
            </a:r>
            <a:r>
              <a:rPr lang="tr-TR" dirty="0" err="1" smtClean="0"/>
              <a:t>ContactTitle</a:t>
            </a:r>
            <a:r>
              <a:rPr lang="tr-TR" dirty="0" smtClean="0"/>
              <a:t>' '</a:t>
            </a:r>
            <a:r>
              <a:rPr lang="tr-TR" dirty="0" err="1" smtClean="0"/>
              <a:t>Sales</a:t>
            </a:r>
            <a:r>
              <a:rPr lang="tr-TR" dirty="0" smtClean="0"/>
              <a:t> </a:t>
            </a:r>
            <a:r>
              <a:rPr lang="tr-TR" dirty="0" err="1" smtClean="0"/>
              <a:t>Representative</a:t>
            </a:r>
            <a:r>
              <a:rPr lang="tr-TR" dirty="0" smtClean="0"/>
              <a:t>' olarak değiştirdik.  */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</TotalTime>
  <Words>258</Words>
  <Application>Microsoft Office PowerPoint</Application>
  <PresentationFormat>Ekran Gösterisi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Constantia</vt:lpstr>
      <vt:lpstr>Wingdings</vt:lpstr>
      <vt:lpstr>Wingdings 2</vt:lpstr>
      <vt:lpstr>Kağıt</vt:lpstr>
      <vt:lpstr>Öğretim Görevlisi  Alper Talha Karadeniz  Veri Tabanı 2</vt:lpstr>
      <vt:lpstr>STORED PROCEDURE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Görevlisi  Alper Talha Karadeniz  Veri Tabanı 1</dc:title>
  <dc:creator>alper</dc:creator>
  <cp:lastModifiedBy>Alper Karadeniz</cp:lastModifiedBy>
  <cp:revision>6</cp:revision>
  <dcterms:created xsi:type="dcterms:W3CDTF">2015-07-25T00:44:54Z</dcterms:created>
  <dcterms:modified xsi:type="dcterms:W3CDTF">2016-08-24T11:54:26Z</dcterms:modified>
</cp:coreProperties>
</file>